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3" r:id="rId11"/>
    <p:sldId id="272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7" r:id="rId24"/>
    <p:sldId id="288" r:id="rId25"/>
    <p:sldId id="289" r:id="rId26"/>
    <p:sldId id="290" r:id="rId27"/>
    <p:sldId id="291" r:id="rId28"/>
  </p:sldIdLst>
  <p:sldSz cx="12192000" cy="6858000"/>
  <p:notesSz cx="6805613" cy="99441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A069CB8-F204-4D06-B913-C5A26A89888A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313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5DC5B261-8843-42D1-AAFC-05E20E2D9B97}" type="datetimeFigureOut">
              <a:rPr lang="en-US" smtClean="0"/>
              <a:pPr defTabSz="457200"/>
              <a:t>4/26/2016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FAB73BC-B049-4115-A692-8D63A059BFB8}" type="slidenum">
              <a:rPr lang="en-US" smtClean="0"/>
              <a:pPr defTabSz="45720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5557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5DC5B261-8843-42D1-AAFC-05E20E2D9B97}" type="datetimeFigureOut">
              <a:rPr lang="en-US" smtClean="0"/>
              <a:pPr defTabSz="457200"/>
              <a:t>4/26/2016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FAB73BC-B049-4115-A692-8D63A059BFB8}" type="slidenum">
              <a:rPr lang="en-US" smtClean="0"/>
              <a:pPr defTabSz="45720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4016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5DC5B261-8843-42D1-AAFC-05E20E2D9B97}" type="datetimeFigureOut">
              <a:rPr lang="en-US" smtClean="0"/>
              <a:pPr defTabSz="457200"/>
              <a:t>4/26/2016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FAB73BC-B049-4115-A692-8D63A059BFB8}" type="slidenum">
              <a:rPr lang="en-US" smtClean="0"/>
              <a:pPr defTabSz="45720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40762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5DC5B261-8843-42D1-AAFC-05E20E2D9B97}" type="datetimeFigureOut">
              <a:rPr lang="en-US" smtClean="0"/>
              <a:pPr defTabSz="457200"/>
              <a:t>4/26/2016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FAB73BC-B049-4115-A692-8D63A059BFB8}" type="slidenum">
              <a:rPr lang="en-US" smtClean="0"/>
              <a:pPr defTabSz="45720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3454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5DC5B261-8843-42D1-AAFC-05E20E2D9B97}" type="datetimeFigureOut">
              <a:rPr lang="en-US" smtClean="0"/>
              <a:pPr defTabSz="457200"/>
              <a:t>4/26/2016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FAB73BC-B049-4115-A692-8D63A059BFB8}" type="slidenum">
              <a:rPr lang="en-US" smtClean="0"/>
              <a:pPr defTabSz="45720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32247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5DC5B261-8843-42D1-AAFC-05E20E2D9B97}" type="datetimeFigureOut">
              <a:rPr lang="en-US" smtClean="0"/>
              <a:pPr defTabSz="457200"/>
              <a:t>4/26/2016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pPr defTabSz="457200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4FAB73BC-B049-4115-A692-8D63A059BFB8}" type="slidenum">
              <a:rPr lang="en-US" smtClean="0"/>
              <a:pPr defTabSz="45720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3823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0B6E300-0A13-4A81-945A-7333C271A069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3345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4671962-1EA4-46E7-BCB0-F36CE46D1A59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952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461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717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604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579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537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023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71A48-F18A-45B3-BC05-1E27DA3F88AF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455F5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srgbClr val="455F51"/>
                </a:solidFill>
              </a:rPr>
              <a:pPr/>
              <a:t>‹nr.›</a:t>
            </a:fld>
            <a:endParaRPr lang="en-US" dirty="0">
              <a:solidFill>
                <a:srgbClr val="455F5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063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518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pPr defTabSz="457200"/>
            <a:fld id="{5DC5B261-8843-42D1-AAFC-05E20E2D9B97}" type="datetimeFigureOut">
              <a:rPr lang="en-US" smtClean="0"/>
              <a:pPr defTabSz="457200"/>
              <a:t>4/26/2016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pPr defTabSz="457200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pPr defTabSz="457200"/>
            <a:fld id="{4FAB73BC-B049-4115-A692-8D63A059BFB8}" type="slidenum">
              <a:rPr lang="en-US" smtClean="0"/>
              <a:pPr defTabSz="45720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946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Veevoeding</a:t>
            </a:r>
          </a:p>
        </p:txBody>
      </p:sp>
      <p:sp>
        <p:nvSpPr>
          <p:cNvPr id="5" name="Ondertitel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Blok 3 en 4: Ruwvoerbalans melkveehouderij</a:t>
            </a:r>
          </a:p>
          <a:p>
            <a:r>
              <a:rPr lang="nl-NL" dirty="0"/>
              <a:t>Les 1: Inleiding en </a:t>
            </a:r>
            <a:r>
              <a:rPr lang="nl-NL" dirty="0" err="1"/>
              <a:t>ds</a:t>
            </a:r>
            <a:r>
              <a:rPr lang="nl-NL" dirty="0"/>
              <a:t> opname diergroepen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9646920" y="5598621"/>
            <a:ext cx="1576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Sijbren Mulder</a:t>
            </a:r>
          </a:p>
        </p:txBody>
      </p:sp>
    </p:spTree>
    <p:extLst>
      <p:ext uri="{BB962C8B-B14F-4D97-AF65-F5344CB8AC3E}">
        <p14:creationId xmlns:p14="http://schemas.microsoft.com/office/powerpoint/2010/main" val="3197333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DS opname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8398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Ruwvoeropname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2404514"/>
              </p:ext>
            </p:extLst>
          </p:nvPr>
        </p:nvGraphicFramePr>
        <p:xfrm>
          <a:off x="1155700" y="2675823"/>
          <a:ext cx="8824914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24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24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8517">
                <a:tc>
                  <a:txBody>
                    <a:bodyPr/>
                    <a:lstStyle/>
                    <a:p>
                      <a:r>
                        <a:rPr lang="nl-NL" dirty="0"/>
                        <a:t>Diersoort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Kg </a:t>
                      </a:r>
                      <a:r>
                        <a:rPr lang="nl-NL" dirty="0" err="1"/>
                        <a:t>ds</a:t>
                      </a:r>
                      <a:r>
                        <a:rPr lang="nl-NL" dirty="0"/>
                        <a:t> opname ruwvoer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nl-NL" dirty="0"/>
                        <a:t>Melkgevende koeien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10 – 15 kg </a:t>
                      </a:r>
                      <a:r>
                        <a:rPr lang="nl-NL" dirty="0" err="1"/>
                        <a:t>ds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nl-NL" dirty="0"/>
                        <a:t>Droge koeien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12</a:t>
                      </a:r>
                      <a:r>
                        <a:rPr lang="nl-NL" baseline="0" dirty="0"/>
                        <a:t> – 15 kg </a:t>
                      </a:r>
                      <a:r>
                        <a:rPr lang="nl-NL" baseline="0" dirty="0" err="1"/>
                        <a:t>ds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r>
                        <a:rPr lang="nl-NL" dirty="0"/>
                        <a:t>Jongvee &gt;</a:t>
                      </a:r>
                      <a:r>
                        <a:rPr lang="nl-NL" baseline="0" dirty="0"/>
                        <a:t> 1 jaar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7 kg </a:t>
                      </a:r>
                      <a:r>
                        <a:rPr lang="nl-NL" dirty="0" err="1"/>
                        <a:t>ds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r>
                        <a:rPr lang="nl-NL" dirty="0"/>
                        <a:t>Jongvee &lt; 1 jaar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3 kg </a:t>
                      </a:r>
                      <a:r>
                        <a:rPr lang="nl-NL" dirty="0" err="1"/>
                        <a:t>ds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nl-NL" dirty="0"/>
                        <a:t>Schapen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 kg </a:t>
                      </a:r>
                      <a:r>
                        <a:rPr lang="nl-NL" dirty="0" err="1"/>
                        <a:t>ds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11515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Volgende les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Rekenen</a:t>
            </a:r>
          </a:p>
        </p:txBody>
      </p:sp>
    </p:spTree>
    <p:extLst>
      <p:ext uri="{BB962C8B-B14F-4D97-AF65-F5344CB8AC3E}">
        <p14:creationId xmlns:p14="http://schemas.microsoft.com/office/powerpoint/2010/main" val="3807134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 les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Theorie afmetingen</a:t>
            </a:r>
          </a:p>
          <a:p>
            <a:pPr lvl="1"/>
            <a:r>
              <a:rPr lang="nl-NL" dirty="0"/>
              <a:t>Kuilhopen</a:t>
            </a:r>
          </a:p>
          <a:p>
            <a:pPr lvl="1"/>
            <a:r>
              <a:rPr lang="nl-NL" dirty="0"/>
              <a:t>Balen</a:t>
            </a:r>
          </a:p>
        </p:txBody>
      </p:sp>
    </p:spTree>
    <p:extLst>
      <p:ext uri="{BB962C8B-B14F-4D97-AF65-F5344CB8AC3E}">
        <p14:creationId xmlns:p14="http://schemas.microsoft.com/office/powerpoint/2010/main" val="38092493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Stand van zaken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Vorige week: behoefte berekening</a:t>
            </a:r>
          </a:p>
          <a:p>
            <a:endParaRPr lang="nl-NL" dirty="0"/>
          </a:p>
          <a:p>
            <a:r>
              <a:rPr lang="nl-NL" dirty="0"/>
              <a:t>NU: voorraad berekening</a:t>
            </a:r>
          </a:p>
        </p:txBody>
      </p:sp>
    </p:spTree>
    <p:extLst>
      <p:ext uri="{BB962C8B-B14F-4D97-AF65-F5344CB8AC3E}">
        <p14:creationId xmlns:p14="http://schemas.microsoft.com/office/powerpoint/2010/main" val="2720713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Voorraad berekening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Voorraad = hoeveelheid x inhoud</a:t>
            </a:r>
          </a:p>
          <a:p>
            <a:endParaRPr lang="nl-NL" dirty="0"/>
          </a:p>
          <a:p>
            <a:r>
              <a:rPr lang="nl-NL" dirty="0"/>
              <a:t>Kg </a:t>
            </a:r>
            <a:r>
              <a:rPr lang="nl-NL" dirty="0" err="1"/>
              <a:t>ds</a:t>
            </a:r>
            <a:r>
              <a:rPr lang="nl-NL" dirty="0"/>
              <a:t> totaal = m3 x kg </a:t>
            </a:r>
            <a:r>
              <a:rPr lang="nl-NL" dirty="0" err="1"/>
              <a:t>ds</a:t>
            </a:r>
            <a:r>
              <a:rPr lang="nl-NL" dirty="0"/>
              <a:t>/m3</a:t>
            </a:r>
          </a:p>
        </p:txBody>
      </p:sp>
    </p:spTree>
    <p:extLst>
      <p:ext uri="{BB962C8B-B14F-4D97-AF65-F5344CB8AC3E}">
        <p14:creationId xmlns:p14="http://schemas.microsoft.com/office/powerpoint/2010/main" val="18744137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Afmetingen kuilen</a:t>
            </a:r>
          </a:p>
        </p:txBody>
      </p:sp>
      <p:pic>
        <p:nvPicPr>
          <p:cNvPr id="6" name="Tijdelijke aanduiding voor inhoud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59" y="2967482"/>
            <a:ext cx="5657850" cy="2743200"/>
          </a:xfrm>
        </p:spPr>
      </p:pic>
      <p:sp>
        <p:nvSpPr>
          <p:cNvPr id="7" name="Tekstvak 6"/>
          <p:cNvSpPr txBox="1"/>
          <p:nvPr/>
        </p:nvSpPr>
        <p:spPr>
          <a:xfrm>
            <a:off x="6976872" y="3273552"/>
            <a:ext cx="4180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Inhoud = lengte x breedte x hoogte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6976872" y="4096512"/>
            <a:ext cx="32095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Hoogte:		2,25 meter</a:t>
            </a:r>
          </a:p>
          <a:p>
            <a:r>
              <a:rPr lang="nl-NL" dirty="0"/>
              <a:t>Breedte:	10 meter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6976871" y="4866472"/>
            <a:ext cx="3209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Lengte:		47,5 meter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6976872" y="5843016"/>
            <a:ext cx="3922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Inhoud: 2,25 x 10 x 47,5 = 1069 m</a:t>
            </a:r>
            <a:r>
              <a:rPr lang="nl-NL" baseline="300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436465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Vierkante pakken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Inhoud = lengte x </a:t>
            </a:r>
            <a:r>
              <a:rPr lang="nl-NL" dirty="0" err="1"/>
              <a:t>breedt</a:t>
            </a:r>
            <a:r>
              <a:rPr lang="nl-NL" dirty="0"/>
              <a:t> x hoogte x aantal</a:t>
            </a:r>
          </a:p>
        </p:txBody>
      </p:sp>
    </p:spTree>
    <p:extLst>
      <p:ext uri="{BB962C8B-B14F-4D97-AF65-F5344CB8AC3E}">
        <p14:creationId xmlns:p14="http://schemas.microsoft.com/office/powerpoint/2010/main" val="33008199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Ronde baal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175" y="2345562"/>
            <a:ext cx="5223874" cy="4201541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kstvak 4"/>
              <p:cNvSpPr txBox="1"/>
              <p:nvPr/>
            </p:nvSpPr>
            <p:spPr>
              <a:xfrm>
                <a:off x="7223760" y="3236976"/>
                <a:ext cx="278371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800" dirty="0"/>
                  <a:t>Inhoud: </a:t>
                </a:r>
                <a14:m>
                  <m:oMath xmlns:m="http://schemas.openxmlformats.org/officeDocument/2006/math">
                    <m:r>
                      <a:rPr lang="nl-NL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nl-NL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  <m:r>
                      <a:rPr lang="nl-NL" sz="2800" b="0" i="1" baseline="3000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2 </m:t>
                    </m:r>
                    <m:r>
                      <a:rPr lang="nl-NL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nl-NL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nl-NL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𝐻</m:t>
                    </m:r>
                  </m:oMath>
                </a14:m>
                <a:endParaRPr lang="nl-NL" sz="2800" dirty="0"/>
              </a:p>
            </p:txBody>
          </p:sp>
        </mc:Choice>
        <mc:Fallback xmlns="">
          <p:sp>
            <p:nvSpPr>
              <p:cNvPr id="5" name="Tekstvak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3760" y="3236976"/>
                <a:ext cx="2783711" cy="523220"/>
              </a:xfrm>
              <a:prstGeom prst="rect">
                <a:avLst/>
              </a:prstGeom>
              <a:blipFill rotWithShape="0">
                <a:blip r:embed="rId3"/>
                <a:stretch>
                  <a:fillRect l="-4376" t="-11628" b="-31395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kstvak 5"/>
              <p:cNvSpPr txBox="1"/>
              <p:nvPr/>
            </p:nvSpPr>
            <p:spPr>
              <a:xfrm>
                <a:off x="7223760" y="4074348"/>
                <a:ext cx="3676006" cy="18158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800" dirty="0"/>
                  <a:t>D = 1,25 </a:t>
                </a:r>
                <a:r>
                  <a:rPr lang="nl-NL" sz="2800" dirty="0">
                    <a:sym typeface="Wingdings" panose="05000000000000000000" pitchFamily="2" charset="2"/>
                  </a:rPr>
                  <a:t> R = 0,625</a:t>
                </a:r>
              </a:p>
              <a:p>
                <a:endParaRPr lang="nl-NL" sz="2800" dirty="0">
                  <a:sym typeface="Wingdings" panose="05000000000000000000" pitchFamily="2" charset="2"/>
                </a:endParaRPr>
              </a:p>
              <a:p>
                <a:r>
                  <a:rPr lang="nl-NL" sz="2800" dirty="0">
                    <a:ea typeface="Cambria Math" panose="02040503050406030204" pitchFamily="18" charset="0"/>
                  </a:rPr>
                  <a:t>I = </a:t>
                </a:r>
                <a14:m>
                  <m:oMath xmlns:m="http://schemas.openxmlformats.org/officeDocument/2006/math">
                    <m:r>
                      <a:rPr lang="nl-NL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nl-NL" sz="2800" dirty="0">
                    <a:sym typeface="Wingdings" panose="05000000000000000000" pitchFamily="2" charset="2"/>
                  </a:rPr>
                  <a:t> x 0,652</a:t>
                </a:r>
                <a:r>
                  <a:rPr lang="nl-NL" sz="2800" baseline="50000" dirty="0">
                    <a:sym typeface="Wingdings" panose="05000000000000000000" pitchFamily="2" charset="2"/>
                  </a:rPr>
                  <a:t>2 </a:t>
                </a:r>
                <a:r>
                  <a:rPr lang="nl-NL" sz="2800" dirty="0">
                    <a:sym typeface="Wingdings" panose="05000000000000000000" pitchFamily="2" charset="2"/>
                  </a:rPr>
                  <a:t>x 1,25</a:t>
                </a:r>
              </a:p>
              <a:p>
                <a:endParaRPr lang="nl-NL" sz="2800" dirty="0">
                  <a:sym typeface="Wingdings" panose="05000000000000000000" pitchFamily="2" charset="2"/>
                </a:endParaRPr>
              </a:p>
            </p:txBody>
          </p:sp>
        </mc:Choice>
        <mc:Fallback xmlns="">
          <p:sp>
            <p:nvSpPr>
              <p:cNvPr id="6" name="Tekstvak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3760" y="4074348"/>
                <a:ext cx="3676006" cy="1815882"/>
              </a:xfrm>
              <a:prstGeom prst="rect">
                <a:avLst/>
              </a:prstGeom>
              <a:blipFill rotWithShape="0">
                <a:blip r:embed="rId4"/>
                <a:stretch>
                  <a:fillRect l="-3317" t="-3356" r="-2156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kstvak 6"/>
          <p:cNvSpPr txBox="1"/>
          <p:nvPr/>
        </p:nvSpPr>
        <p:spPr>
          <a:xfrm>
            <a:off x="7223760" y="6204382"/>
            <a:ext cx="22012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/>
              <a:t>I = 1,53 m</a:t>
            </a:r>
            <a:r>
              <a:rPr lang="nl-NL" sz="3200" baseline="300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707993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Kg </a:t>
            </a:r>
            <a:r>
              <a:rPr lang="nl-NL" dirty="0" err="1"/>
              <a:t>ds</a:t>
            </a:r>
            <a:r>
              <a:rPr lang="nl-NL" dirty="0"/>
              <a:t> m3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Hoe bepalen we de inhoud per m3</a:t>
            </a:r>
          </a:p>
          <a:p>
            <a:endParaRPr lang="nl-NL" dirty="0"/>
          </a:p>
          <a:p>
            <a:r>
              <a:rPr lang="nl-NL" dirty="0"/>
              <a:t>Waar is dat afhankelijk van:</a:t>
            </a:r>
          </a:p>
          <a:p>
            <a:pPr lvl="1"/>
            <a:r>
              <a:rPr lang="nl-NL" dirty="0" err="1"/>
              <a:t>Ds</a:t>
            </a:r>
            <a:r>
              <a:rPr lang="nl-NL" dirty="0"/>
              <a:t>% (indirect, je rekent er niet mee)</a:t>
            </a:r>
          </a:p>
          <a:p>
            <a:pPr lvl="1"/>
            <a:r>
              <a:rPr lang="nl-NL" dirty="0"/>
              <a:t>Manier van oogst</a:t>
            </a:r>
          </a:p>
          <a:p>
            <a:pPr lvl="1"/>
            <a:r>
              <a:rPr lang="nl-NL" dirty="0"/>
              <a:t>Sleufsilo ja/nee</a:t>
            </a:r>
          </a:p>
          <a:p>
            <a:pPr lvl="1"/>
            <a:r>
              <a:rPr lang="nl-NL" dirty="0"/>
              <a:t>Gronddek</a:t>
            </a:r>
          </a:p>
        </p:txBody>
      </p:sp>
    </p:spTree>
    <p:extLst>
      <p:ext uri="{BB962C8B-B14F-4D97-AF65-F5344CB8AC3E}">
        <p14:creationId xmlns:p14="http://schemas.microsoft.com/office/powerpoint/2010/main" val="2226820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 les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Toets voedermiddelen</a:t>
            </a:r>
          </a:p>
          <a:p>
            <a:r>
              <a:rPr lang="nl-NL" dirty="0"/>
              <a:t>Inleiding voederbalans melkveehouderij</a:t>
            </a:r>
          </a:p>
          <a:p>
            <a:r>
              <a:rPr lang="nl-NL" dirty="0"/>
              <a:t>Diergroepen</a:t>
            </a:r>
          </a:p>
          <a:p>
            <a:r>
              <a:rPr lang="nl-NL" dirty="0"/>
              <a:t>Kg </a:t>
            </a:r>
            <a:r>
              <a:rPr lang="nl-NL" dirty="0" err="1"/>
              <a:t>ds</a:t>
            </a:r>
            <a:r>
              <a:rPr lang="nl-NL" dirty="0"/>
              <a:t> per diergroep</a:t>
            </a:r>
          </a:p>
        </p:txBody>
      </p:sp>
    </p:spTree>
    <p:extLst>
      <p:ext uri="{BB962C8B-B14F-4D97-AF65-F5344CB8AC3E}">
        <p14:creationId xmlns:p14="http://schemas.microsoft.com/office/powerpoint/2010/main" val="42015272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Kg </a:t>
            </a:r>
            <a:r>
              <a:rPr lang="nl-NL" dirty="0" err="1"/>
              <a:t>ds</a:t>
            </a:r>
            <a:r>
              <a:rPr lang="nl-NL" dirty="0"/>
              <a:t> m3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042243" y="6183743"/>
            <a:ext cx="10007451" cy="5057281"/>
          </a:xfrm>
        </p:spPr>
        <p:txBody>
          <a:bodyPr/>
          <a:lstStyle/>
          <a:p>
            <a:r>
              <a:rPr lang="nl-NL" dirty="0"/>
              <a:t>Tabel</a:t>
            </a:r>
          </a:p>
          <a:p>
            <a:endParaRPr lang="nl-NL" dirty="0"/>
          </a:p>
        </p:txBody>
      </p:sp>
      <p:pic>
        <p:nvPicPr>
          <p:cNvPr id="1026" name="Picture 2" descr="http://i196.photobucket.com/albums/aa272/B5TDI/dichtheidgrasenma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511" y="2523744"/>
            <a:ext cx="9024144" cy="4159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2220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 balen en pakken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sz="2800" dirty="0"/>
              <a:t>Kg </a:t>
            </a:r>
            <a:r>
              <a:rPr lang="nl-NL" sz="2800" dirty="0" err="1"/>
              <a:t>ds</a:t>
            </a:r>
            <a:r>
              <a:rPr lang="nl-NL" sz="2800" dirty="0"/>
              <a:t> per m</a:t>
            </a:r>
            <a:r>
              <a:rPr lang="nl-NL" sz="2800" baseline="30000" dirty="0"/>
              <a:t>3 </a:t>
            </a:r>
          </a:p>
          <a:p>
            <a:endParaRPr lang="nl-NL" sz="2800" dirty="0"/>
          </a:p>
          <a:p>
            <a:r>
              <a:rPr lang="nl-NL" sz="2800" dirty="0"/>
              <a:t>Ronde baal</a:t>
            </a:r>
          </a:p>
          <a:p>
            <a:r>
              <a:rPr lang="nl-NL" sz="2800" dirty="0"/>
              <a:t>175 kg </a:t>
            </a:r>
            <a:r>
              <a:rPr lang="nl-NL" sz="2800" dirty="0" err="1"/>
              <a:t>ds</a:t>
            </a:r>
            <a:r>
              <a:rPr lang="nl-NL" sz="2800" dirty="0"/>
              <a:t> per m</a:t>
            </a:r>
            <a:r>
              <a:rPr lang="nl-NL" sz="2800" baseline="30000" dirty="0"/>
              <a:t>3</a:t>
            </a:r>
          </a:p>
          <a:p>
            <a:endParaRPr lang="nl-NL" sz="2800" baseline="30000" dirty="0"/>
          </a:p>
          <a:p>
            <a:r>
              <a:rPr lang="nl-NL" sz="2800" dirty="0"/>
              <a:t>Vierkant pak</a:t>
            </a:r>
          </a:p>
          <a:p>
            <a:r>
              <a:rPr lang="nl-NL" sz="2800" dirty="0"/>
              <a:t>185 kg </a:t>
            </a:r>
            <a:r>
              <a:rPr lang="nl-NL" sz="2800" dirty="0" err="1"/>
              <a:t>ds</a:t>
            </a:r>
            <a:r>
              <a:rPr lang="nl-NL" sz="2800" dirty="0"/>
              <a:t> per m</a:t>
            </a:r>
            <a:r>
              <a:rPr lang="nl-NL" sz="2800" baseline="30000" dirty="0"/>
              <a:t>3</a:t>
            </a:r>
          </a:p>
          <a:p>
            <a:endParaRPr lang="nl-NL" sz="2800" dirty="0"/>
          </a:p>
          <a:p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2001257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95" y="1989074"/>
            <a:ext cx="5657850" cy="2743200"/>
          </a:xfrm>
        </p:spPr>
      </p:pic>
      <p:sp>
        <p:nvSpPr>
          <p:cNvPr id="6" name="Tekstvak 5"/>
          <p:cNvSpPr txBox="1"/>
          <p:nvPr/>
        </p:nvSpPr>
        <p:spPr>
          <a:xfrm>
            <a:off x="6903720" y="2825496"/>
            <a:ext cx="13308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Kuil 1:</a:t>
            </a:r>
          </a:p>
          <a:p>
            <a:r>
              <a:rPr lang="nl-NL" dirty="0"/>
              <a:t>Graskuil</a:t>
            </a:r>
          </a:p>
          <a:p>
            <a:r>
              <a:rPr lang="nl-NL" dirty="0"/>
              <a:t>Sleufsilo</a:t>
            </a:r>
          </a:p>
          <a:p>
            <a:r>
              <a:rPr lang="nl-NL" dirty="0"/>
              <a:t>Gronddek</a:t>
            </a:r>
          </a:p>
        </p:txBody>
      </p:sp>
      <p:pic>
        <p:nvPicPr>
          <p:cNvPr id="7" name="Tijdelijke aanduiding voor inhoud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3623" y="4517137"/>
            <a:ext cx="2910451" cy="2340864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7808976" y="5349240"/>
            <a:ext cx="30460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700 balen</a:t>
            </a:r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Wat is de totale voorraad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9144000" y="2819381"/>
            <a:ext cx="13308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Kuil 2:</a:t>
            </a:r>
          </a:p>
          <a:p>
            <a:r>
              <a:rPr lang="nl-NL" dirty="0"/>
              <a:t>Maiskuil</a:t>
            </a:r>
          </a:p>
          <a:p>
            <a:r>
              <a:rPr lang="nl-NL" dirty="0"/>
              <a:t>Sleufsilo</a:t>
            </a:r>
          </a:p>
          <a:p>
            <a:r>
              <a:rPr lang="nl-NL" dirty="0"/>
              <a:t>Gronddek</a:t>
            </a:r>
          </a:p>
        </p:txBody>
      </p:sp>
    </p:spTree>
    <p:extLst>
      <p:ext uri="{BB962C8B-B14F-4D97-AF65-F5344CB8AC3E}">
        <p14:creationId xmlns:p14="http://schemas.microsoft.com/office/powerpoint/2010/main" val="26205228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Ideale afmetingen kuil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Waar is dat afhankelijk van?</a:t>
            </a:r>
          </a:p>
          <a:p>
            <a:pPr lvl="1"/>
            <a:r>
              <a:rPr lang="nl-NL" dirty="0"/>
              <a:t>Aantal dieren wat er van vreten</a:t>
            </a:r>
          </a:p>
          <a:p>
            <a:pPr lvl="1"/>
            <a:r>
              <a:rPr lang="nl-NL" dirty="0"/>
              <a:t>Kg </a:t>
            </a:r>
            <a:r>
              <a:rPr lang="nl-NL" dirty="0" err="1"/>
              <a:t>ds</a:t>
            </a:r>
            <a:r>
              <a:rPr lang="nl-NL" dirty="0"/>
              <a:t> per dier</a:t>
            </a:r>
          </a:p>
          <a:p>
            <a:pPr lvl="1"/>
            <a:r>
              <a:rPr lang="nl-NL" dirty="0"/>
              <a:t>Temperatuur buiten</a:t>
            </a:r>
          </a:p>
          <a:p>
            <a:pPr lvl="1"/>
            <a:r>
              <a:rPr lang="nl-NL" dirty="0"/>
              <a:t>Manier van inkuilen</a:t>
            </a:r>
          </a:p>
          <a:p>
            <a:pPr lvl="1"/>
            <a:r>
              <a:rPr lang="nl-NL" dirty="0"/>
              <a:t>Manier van opslaan</a:t>
            </a:r>
          </a:p>
          <a:p>
            <a:pPr lvl="2"/>
            <a:r>
              <a:rPr lang="nl-NL" dirty="0"/>
              <a:t>Sleufsilo</a:t>
            </a:r>
          </a:p>
          <a:p>
            <a:pPr lvl="2"/>
            <a:r>
              <a:rPr lang="nl-NL" dirty="0"/>
              <a:t>gronddek</a:t>
            </a:r>
          </a:p>
        </p:txBody>
      </p:sp>
    </p:spTree>
    <p:extLst>
      <p:ext uri="{BB962C8B-B14F-4D97-AF65-F5344CB8AC3E}">
        <p14:creationId xmlns:p14="http://schemas.microsoft.com/office/powerpoint/2010/main" val="3955869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Richtlijn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Was altijd 1,0 meter per week.</a:t>
            </a:r>
          </a:p>
          <a:p>
            <a:endParaRPr lang="nl-NL" dirty="0"/>
          </a:p>
          <a:p>
            <a:r>
              <a:rPr lang="nl-NL" dirty="0"/>
              <a:t>Nieuwste inzichten zelfs:</a:t>
            </a:r>
          </a:p>
          <a:p>
            <a:r>
              <a:rPr lang="nl-NL" dirty="0"/>
              <a:t>Met gronddek 1,5 meter per week</a:t>
            </a:r>
          </a:p>
          <a:p>
            <a:r>
              <a:rPr lang="nl-NL" dirty="0"/>
              <a:t>Zonder gronddek 2,0 meter per week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129778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Voorbeeld berekening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100 melkkoeien</a:t>
            </a:r>
          </a:p>
          <a:p>
            <a:r>
              <a:rPr lang="nl-NL" dirty="0"/>
              <a:t>12 kg </a:t>
            </a:r>
            <a:r>
              <a:rPr lang="nl-NL" dirty="0" err="1"/>
              <a:t>ds</a:t>
            </a:r>
            <a:r>
              <a:rPr lang="nl-NL" dirty="0"/>
              <a:t> per dag</a:t>
            </a:r>
          </a:p>
          <a:p>
            <a:r>
              <a:rPr lang="nl-NL" dirty="0"/>
              <a:t>Afmeting: 		40 x 2,5 x 8</a:t>
            </a:r>
          </a:p>
          <a:p>
            <a:r>
              <a:rPr lang="nl-NL" dirty="0"/>
              <a:t>Kg </a:t>
            </a:r>
            <a:r>
              <a:rPr lang="nl-NL" dirty="0" err="1"/>
              <a:t>ds</a:t>
            </a:r>
            <a:r>
              <a:rPr lang="nl-NL" dirty="0"/>
              <a:t> per m3:	220 kg </a:t>
            </a:r>
            <a:r>
              <a:rPr lang="nl-NL" dirty="0" err="1"/>
              <a:t>ds</a:t>
            </a:r>
            <a:endParaRPr lang="nl-NL" dirty="0"/>
          </a:p>
          <a:p>
            <a:endParaRPr lang="nl-NL" dirty="0"/>
          </a:p>
          <a:p>
            <a:r>
              <a:rPr lang="nl-NL" dirty="0"/>
              <a:t>Wat is de voersnelheid </a:t>
            </a:r>
          </a:p>
        </p:txBody>
      </p:sp>
    </p:spTree>
    <p:extLst>
      <p:ext uri="{BB962C8B-B14F-4D97-AF65-F5344CB8AC3E}">
        <p14:creationId xmlns:p14="http://schemas.microsoft.com/office/powerpoint/2010/main" val="4202145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Voorbeeld berekening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Kg </a:t>
            </a:r>
            <a:r>
              <a:rPr lang="nl-NL" dirty="0" err="1"/>
              <a:t>ds</a:t>
            </a:r>
            <a:r>
              <a:rPr lang="nl-NL" dirty="0"/>
              <a:t> per week:</a:t>
            </a:r>
          </a:p>
          <a:p>
            <a:pPr lvl="1"/>
            <a:r>
              <a:rPr lang="nl-NL" dirty="0"/>
              <a:t>100x12x7 = 8400 kg </a:t>
            </a:r>
            <a:r>
              <a:rPr lang="nl-NL" dirty="0" err="1"/>
              <a:t>ds</a:t>
            </a:r>
            <a:endParaRPr lang="nl-NL" dirty="0"/>
          </a:p>
          <a:p>
            <a:r>
              <a:rPr lang="nl-NL" dirty="0"/>
              <a:t>M3 voeren per week</a:t>
            </a:r>
          </a:p>
          <a:p>
            <a:pPr lvl="1"/>
            <a:r>
              <a:rPr lang="nl-NL" dirty="0"/>
              <a:t>8400/220 = 38 m3</a:t>
            </a:r>
          </a:p>
          <a:p>
            <a:r>
              <a:rPr lang="nl-NL" dirty="0"/>
              <a:t>38/8/2,5 = 1,9 meter per week</a:t>
            </a:r>
          </a:p>
          <a:p>
            <a:endParaRPr lang="nl-NL" dirty="0"/>
          </a:p>
          <a:p>
            <a:r>
              <a:rPr lang="nl-NL" dirty="0"/>
              <a:t>Voersnelheid is te laag</a:t>
            </a:r>
          </a:p>
          <a:p>
            <a:endParaRPr lang="nl-NL" dirty="0"/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00400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Nu jullie case 5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Uitgangspunten</a:t>
            </a:r>
          </a:p>
          <a:p>
            <a:pPr lvl="1"/>
            <a:r>
              <a:rPr lang="nl-NL" dirty="0"/>
              <a:t>150 melkkoeien, 12,5 kg </a:t>
            </a:r>
            <a:r>
              <a:rPr lang="nl-NL" dirty="0" err="1"/>
              <a:t>ds</a:t>
            </a:r>
            <a:r>
              <a:rPr lang="nl-NL" dirty="0"/>
              <a:t> uit graskuil</a:t>
            </a:r>
          </a:p>
          <a:p>
            <a:pPr lvl="1"/>
            <a:r>
              <a:rPr lang="nl-NL" dirty="0"/>
              <a:t>Afmeting kuil (</a:t>
            </a:r>
            <a:r>
              <a:rPr lang="nl-NL" dirty="0" err="1"/>
              <a:t>lxbxh</a:t>
            </a:r>
            <a:r>
              <a:rPr lang="nl-NL" dirty="0"/>
              <a:t>): 50x10x2,25</a:t>
            </a:r>
          </a:p>
          <a:p>
            <a:pPr lvl="1"/>
            <a:r>
              <a:rPr lang="nl-NL" dirty="0"/>
              <a:t>Sleufsilo, gronddek, 40% </a:t>
            </a:r>
            <a:r>
              <a:rPr lang="nl-NL" dirty="0" err="1"/>
              <a:t>ds</a:t>
            </a:r>
            <a:endParaRPr lang="nl-NL" dirty="0"/>
          </a:p>
          <a:p>
            <a:pPr lvl="1"/>
            <a:r>
              <a:rPr lang="nl-NL" dirty="0"/>
              <a:t>Kg </a:t>
            </a:r>
            <a:r>
              <a:rPr lang="nl-NL" dirty="0" err="1"/>
              <a:t>ds</a:t>
            </a:r>
            <a:r>
              <a:rPr lang="nl-NL" dirty="0"/>
              <a:t> per ha</a:t>
            </a:r>
          </a:p>
        </p:txBody>
      </p:sp>
    </p:spTree>
    <p:extLst>
      <p:ext uri="{BB962C8B-B14F-4D97-AF65-F5344CB8AC3E}">
        <p14:creationId xmlns:p14="http://schemas.microsoft.com/office/powerpoint/2010/main" val="3104934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Evaluatie voedermiddelen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Manier van lesgeven</a:t>
            </a:r>
          </a:p>
          <a:p>
            <a:pPr lvl="1"/>
            <a:r>
              <a:rPr lang="nl-NL" dirty="0"/>
              <a:t>Presentaties</a:t>
            </a:r>
          </a:p>
          <a:p>
            <a:pPr lvl="1"/>
            <a:r>
              <a:rPr lang="nl-NL" dirty="0"/>
              <a:t>Kwartet</a:t>
            </a:r>
          </a:p>
          <a:p>
            <a:pPr lvl="1"/>
            <a:r>
              <a:rPr lang="nl-NL" dirty="0"/>
              <a:t>Lessen analyse uitslag</a:t>
            </a:r>
          </a:p>
          <a:p>
            <a:r>
              <a:rPr lang="nl-NL" dirty="0"/>
              <a:t>Toets</a:t>
            </a:r>
          </a:p>
          <a:p>
            <a:pPr lvl="1"/>
            <a:r>
              <a:rPr lang="nl-NL" dirty="0"/>
              <a:t>Toets</a:t>
            </a:r>
          </a:p>
          <a:p>
            <a:pPr lvl="1"/>
            <a:r>
              <a:rPr lang="nl-NL" dirty="0"/>
              <a:t>Resultaat</a:t>
            </a:r>
          </a:p>
        </p:txBody>
      </p:sp>
    </p:spTree>
    <p:extLst>
      <p:ext uri="{BB962C8B-B14F-4D97-AF65-F5344CB8AC3E}">
        <p14:creationId xmlns:p14="http://schemas.microsoft.com/office/powerpoint/2010/main" val="147374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Ruwvoerbalans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Wat houdt het in denken jullie</a:t>
            </a:r>
          </a:p>
          <a:p>
            <a:endParaRPr lang="nl-NL" dirty="0"/>
          </a:p>
          <a:p>
            <a:r>
              <a:rPr lang="nl-NL" dirty="0"/>
              <a:t>Laten we een woordveld maken</a:t>
            </a:r>
          </a:p>
        </p:txBody>
      </p:sp>
    </p:spTree>
    <p:extLst>
      <p:ext uri="{BB962C8B-B14F-4D97-AF65-F5344CB8AC3E}">
        <p14:creationId xmlns:p14="http://schemas.microsoft.com/office/powerpoint/2010/main" val="2178570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Ruwvoerbalans</a:t>
            </a:r>
          </a:p>
        </p:txBody>
      </p:sp>
      <p:sp>
        <p:nvSpPr>
          <p:cNvPr id="4" name="Gelijkbenige driehoek 3"/>
          <p:cNvSpPr/>
          <p:nvPr/>
        </p:nvSpPr>
        <p:spPr>
          <a:xfrm>
            <a:off x="4401804" y="4965192"/>
            <a:ext cx="2267712" cy="169164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3330341" y="4965192"/>
            <a:ext cx="4273617" cy="0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://home.kpn.nl/k69jet/Dierenplaatjes_bestanden%5CKoe%20op%20een%20ste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748" y="2489474"/>
            <a:ext cx="238125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IJL-OMLAAG 8"/>
          <p:cNvSpPr/>
          <p:nvPr/>
        </p:nvSpPr>
        <p:spPr>
          <a:xfrm>
            <a:off x="3551722" y="4340994"/>
            <a:ext cx="221382" cy="6241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PIJL-OMLAAG 10"/>
          <p:cNvSpPr/>
          <p:nvPr/>
        </p:nvSpPr>
        <p:spPr>
          <a:xfrm>
            <a:off x="7240465" y="4340994"/>
            <a:ext cx="221382" cy="6241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8" name="Picture 4" descr="http://www.bromach.nl/wp-content/uploads/2014/07/BiG_M_500_038_800_1129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023" y="2489474"/>
            <a:ext cx="2501876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1779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Ruwvoerbalans</a:t>
            </a:r>
          </a:p>
        </p:txBody>
      </p:sp>
      <p:sp>
        <p:nvSpPr>
          <p:cNvPr id="4" name="Gelijkbenige driehoek 3"/>
          <p:cNvSpPr/>
          <p:nvPr/>
        </p:nvSpPr>
        <p:spPr>
          <a:xfrm>
            <a:off x="4401804" y="4965192"/>
            <a:ext cx="2267712" cy="169164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6" name="Rechte verbindingslijn 5"/>
          <p:cNvCxnSpPr/>
          <p:nvPr/>
        </p:nvCxnSpPr>
        <p:spPr>
          <a:xfrm flipV="1">
            <a:off x="3330341" y="4484419"/>
            <a:ext cx="4235116" cy="935094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://home.kpn.nl/k69jet/Dierenplaatjes_bestanden%5CKoe%20op%20een%20step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748" y="2489475"/>
            <a:ext cx="845452" cy="591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IJL-OMLAAG 8"/>
          <p:cNvSpPr/>
          <p:nvPr/>
        </p:nvSpPr>
        <p:spPr>
          <a:xfrm>
            <a:off x="3044636" y="3835308"/>
            <a:ext cx="728468" cy="11298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PIJL-OMLAAG 10"/>
          <p:cNvSpPr/>
          <p:nvPr/>
        </p:nvSpPr>
        <p:spPr>
          <a:xfrm>
            <a:off x="7351156" y="3760696"/>
            <a:ext cx="221382" cy="6241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8" name="Picture 4" descr="http://www.bromach.nl/wp-content/uploads/2014/07/BiG_M_500_038_800_1129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0909" y="2044058"/>
            <a:ext cx="2501876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home.kpn.nl/k69jet/Dierenplaatjes_bestanden%5CKoe%20op%20een%20step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875" y="2519695"/>
            <a:ext cx="845452" cy="591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home.kpn.nl/k69jet/Dierenplaatjes_bestanden%5CKoe%20op%20een%20step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9994" y="3433309"/>
            <a:ext cx="845452" cy="591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://home.kpn.nl/k69jet/Dierenplaatjes_bestanden%5CKoe%20op%20een%20step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7615" y="2462062"/>
            <a:ext cx="845452" cy="591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://home.kpn.nl/k69jet/Dierenplaatjes_bestanden%5CKoe%20op%20een%20step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2222" y="3433309"/>
            <a:ext cx="845452" cy="591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ttp://home.kpn.nl/k69jet/Dierenplaatjes_bestanden%5CKoe%20op%20een%20step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078" y="3446535"/>
            <a:ext cx="845452" cy="591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http://home.kpn.nl/k69jet/Dierenplaatjes_bestanden%5CKoe%20op%20een%20step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7767" y="2519695"/>
            <a:ext cx="845452" cy="591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hthoek 4"/>
          <p:cNvSpPr/>
          <p:nvPr/>
        </p:nvSpPr>
        <p:spPr>
          <a:xfrm rot="19502837">
            <a:off x="1294992" y="3160020"/>
            <a:ext cx="814589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Aankoop ruwvoer</a:t>
            </a:r>
          </a:p>
        </p:txBody>
      </p:sp>
    </p:spTree>
    <p:extLst>
      <p:ext uri="{BB962C8B-B14F-4D97-AF65-F5344CB8AC3E}">
        <p14:creationId xmlns:p14="http://schemas.microsoft.com/office/powerpoint/2010/main" val="2829871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Ruwvoerbalans</a:t>
            </a:r>
          </a:p>
        </p:txBody>
      </p:sp>
      <p:sp>
        <p:nvSpPr>
          <p:cNvPr id="4" name="Gelijkbenige driehoek 3"/>
          <p:cNvSpPr/>
          <p:nvPr/>
        </p:nvSpPr>
        <p:spPr>
          <a:xfrm>
            <a:off x="4401804" y="4965192"/>
            <a:ext cx="2267712" cy="169164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3585411" y="4340994"/>
            <a:ext cx="3655054" cy="1116530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://home.kpn.nl/k69jet/Dierenplaatjes_bestanden%5CKoe%20op%20een%20ste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996" y="1865277"/>
            <a:ext cx="238125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IJL-OMLAAG 8"/>
          <p:cNvSpPr/>
          <p:nvPr/>
        </p:nvSpPr>
        <p:spPr>
          <a:xfrm>
            <a:off x="3474720" y="3624474"/>
            <a:ext cx="221382" cy="6241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PIJL-OMLAAG 10"/>
          <p:cNvSpPr/>
          <p:nvPr/>
        </p:nvSpPr>
        <p:spPr>
          <a:xfrm>
            <a:off x="6891688" y="4119845"/>
            <a:ext cx="779647" cy="13376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8" name="Picture 4" descr="http://www.bromach.nl/wp-content/uploads/2014/07/BiG_M_500_038_800_1129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0160" y="2489475"/>
            <a:ext cx="1029556" cy="685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http://www.bromach.nl/wp-content/uploads/2014/07/BiG_M_500_038_800_1129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0407" y="3281503"/>
            <a:ext cx="1029556" cy="685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www.bromach.nl/wp-content/uploads/2014/07/BiG_M_500_038_800_1129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0407" y="2544480"/>
            <a:ext cx="1029556" cy="685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http://www.bromach.nl/wp-content/uploads/2014/07/BiG_M_500_038_800_1129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8193" y="2496024"/>
            <a:ext cx="1029556" cy="685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http://www.bromach.nl/wp-content/uploads/2014/07/BiG_M_500_038_800_1129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219" y="3327817"/>
            <a:ext cx="1029556" cy="685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http://www.bromach.nl/wp-content/uploads/2014/07/BiG_M_500_038_800_1129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5372" y="3248791"/>
            <a:ext cx="1029556" cy="685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http://www.bromach.nl/wp-content/uploads/2014/07/BiG_M_500_038_800_1129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5372" y="2498643"/>
            <a:ext cx="1029556" cy="685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http://www.bromach.nl/wp-content/uploads/2014/07/BiG_M_500_038_800_1129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0909" y="2489475"/>
            <a:ext cx="1029556" cy="685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hthoek 18"/>
          <p:cNvSpPr/>
          <p:nvPr/>
        </p:nvSpPr>
        <p:spPr>
          <a:xfrm rot="1522815">
            <a:off x="1294992" y="3160020"/>
            <a:ext cx="814589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Verkoop ruwvoer</a:t>
            </a:r>
          </a:p>
        </p:txBody>
      </p:sp>
    </p:spTree>
    <p:extLst>
      <p:ext uri="{BB962C8B-B14F-4D97-AF65-F5344CB8AC3E}">
        <p14:creationId xmlns:p14="http://schemas.microsoft.com/office/powerpoint/2010/main" val="1699451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Of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1066580" y="2950474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Na jaar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1066581" y="3835296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Na jaar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1026913" y="4864910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Na jaar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980610" y="6158563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Na jaar</a:t>
            </a:r>
          </a:p>
        </p:txBody>
      </p:sp>
      <p:sp>
        <p:nvSpPr>
          <p:cNvPr id="13" name="AutoShape 2" descr="data:image/jpeg;base64,/9j/4AAQSkZJRgABAQAAAQABAAD/2wCEAAkGBxQTEhUSExQVFBUVFxQYGBgXFBgXGRcVGRQXGBgYHBsYICggHRwmHhUYITEiJTUrLi4vFx8zODMsNygtLisBCgoKDg0OFxAPFSwZFBwsNywsLCs3LCw3LDcsKzcsKywsKzc3KzcrLCsrKysrKysrKysrKysrKysrKysrKysrK//AABEIAFgAdQMBIgACEQEDEQH/xAAbAAAABwEAAAAAAAAAAAAAAAAAAQIDBAUGB//EADoQAAEDAgQDBQYEBAcAAAAAAAEAAhEDIQQFEjFBUWEicYGRoQYTcrHB0RQjMlIVYrLwJDNCgqLC4f/EABgBAAMBAQAAAAAAAAAAAAAAAAABAgME/8QAHREBAQEAAgMBAQAAAAAAAAAAAAEREiECMUFRE//aAAwDAQACEQMRAD8ApcU5ww12gjS3tAgxDiLgbGR6K6y7FipVHvCezSpb3IDWEwOnaHoqPFVIw1Rsn9e0Ts4xflaJ6KPgsS4lzmyIY0b8NIH/AF9USqx0XKq7XVmuEke4eZAuPzW7358/JVmPxxd7/UTq10yD/KGCJ5f+qnyDFVWuJpF0+5JMH/Tr4jl9kwyufzQXdovMi0EMaDuq0H2vitTdN5Ye7l4kBbanjnyxpDWWGoabgRyjuWEyxgdXY0E6pmAL9kVAbjhMCevRaPLqZZV1OeQDZx1SbcL/ACRpVeUKr2uMGdBg8JPeT1Hmq3L8ZOHFjD6tV5gTH5nPmA0bJZx1i10GZ0gGO0Zjfv4zsk+zNUU6TGVS1haXi5/SXkk/NVpLzD40OaCOB43Mc+9Qs9rBxpAWmdUcxZv2TWDxQL3uhriSTYcCIidhsCkUarS/U8uHaa1piTGoPJHWAWzy70aMX2GuNAjSIkbl54+Eyr/D0Du7wHAKDgKtNoBYwMaRIt2iOd7gKzo1tVxtzStGEYmkNN7LP5hiAIDIPAyI4W8losW60bLMZlUpjU3U11SD00mD5IlVIqKePe/tdi/AySItzEI0oZiWCNIceJJG+lpkTO8yglqscuxVWl+EEO/NJOoTcDXBBEcbGOih08wIaRza0eQACiufSiSSOkiUmniKRAAkD1Cw5njRezuYU21hqLgCzS7cTLjeRyF/BaD2fyqmddV/aa58sbwhtpPPl4LCUQGFxmYEWXQcgMYen8IPmnfLpNmLRhYz9DGMjbS0Agd4vz80RxAvIHko7ymnGyIg5WDHQSIgjZKw9Br51HjFuKgYh8NTOQVpDp/e76J2iNCx7GDSwADz+fckfjIgAARyAUF9RNB90pQtXZi7aStL7OZsXgseZLYjuWHDkjF5y7DMdVaJsGnuJC0lDbe0+dhlMgOgnqufV8wkmLjSZk84n1KzL/afU+HcTx2ElWGLJ06pGoOd3EG2/n5J2qifQxD3CQ4gS7qgouBZLAb78pvAnigkpzJjospFFxNgPJMinO26sMvpFo3AM81HlcM7Rrua+NgV0vI6mqhTP8oXOahBs4ytpkWNaKDADsI9VnLqbVy4oE2UJ2KCSMTyVxmXjXQ0qD7O17P+M/RHjsR2TdVnsjXk1J/eT6Ipxpw66SXXSgU2XpQUttRQs+GqhUHQHycD9E4X3S6NUSJgjkbhVA53SwLmv1Fj3NmYg7X/ALlaD8axtONL2wR2TrFrmASwDkq7MmBleoGixcbTYA3j1UN7zzPmlzxfVXH8agTpALiXG878OkIlUaeMgygp/ovIraLCbAxKcq0htM+PFNMBGwS/cO4/ZOp3ByZttay6b7L5XSGGYajAXP7ZMkEA8JHQLlZJHeutYf8AyqYHFrR/xCE26mYbBUt9I6Cdgk1cvo/tI7nFHTtZIruTSrMXllIgjtEfEVncqy5wxNRtNwa0AG4JuduK1WIKqcpP+Iq9zPqjeiWzcorWIqM8iPuiflFb99Pzd9lPbUKDqiRq4ZPU3NRo7mn6lCrl/u26i8uI8lPNUqNmfapVBzafkqJjM3cHVX24j+kXVc4dUQF5M7JTnQLXhc9vYhDnxwQSPec0ELLw+GsHO8AU5iKMhE49qZ9U8aRdfdFtKdqZ+FMrq+FP5dP4W/0hc6dRM3+a1mFz6kadNrnAOHCDv3rSeWi9NDqTLyoJzRnBwMdUZxgMQd1cSPEviVnsixU4mt/t9JU7M8wa0Elw2WVybG6K7nu2fKL6DpAcie5RsLXD2gjYp5ykytSKs7sn4T8kglRsyxIZSeSYhpVfCrDNfeOvFLnomGCTv4p4C8LnvsQHAIIzTuboKV9fh5tEC02S3mLSggnpSGa1ATxSfcc9hwQQRp/CABqsl0qbjsSEEEW1Pw1VoXEpvR4IIJy0om4PGOpxpcQOXA+CsDn1SI7JvEokEcqqEfxioJaYnnyUHFYpz4DnEhGgjlRYZpgboGvNkSCIJCTVQQQTw3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14" name="AutoShape 4" descr="data:image/jpeg;base64,/9j/4AAQSkZJRgABAQAAAQABAAD/2wCEAAkGBxQTEhUSExQVFBUVFxQYGBgXFBgXGRcVGRQXGBgYHBsYICggHRwmHhUYITEiJTUrLi4vFx8zODMsNygtLisBCgoKDg0OFxAPFSwZFBwsNywsLCs3LCw3LDcsKzcsKywsKzc3KzcrLCsrKysrKysrKysrKysrKysrKysrKysrK//AABEIAFgAdQMBIgACEQEDEQH/xAAbAAAABwEAAAAAAAAAAAAAAAAAAQIDBAUGB//EADoQAAEDAgQDBQYEBAcAAAAAAAEAAhEDIQQFEjFBUWEicYGRoQYTcrHB0RQjMlIVYrLwJDNCgqLC4f/EABgBAAMBAQAAAAAAAAAAAAAAAAABAgME/8QAHREBAQEAAgMBAQAAAAAAAAAAAAEREiECMUFRE//aAAwDAQACEQMRAD8ApcU5ww12gjS3tAgxDiLgbGR6K6y7FipVHvCezSpb3IDWEwOnaHoqPFVIw1Rsn9e0Ts4xflaJ6KPgsS4lzmyIY0b8NIH/AF9USqx0XKq7XVmuEke4eZAuPzW7358/JVmPxxd7/UTq10yD/KGCJ5f+qnyDFVWuJpF0+5JMH/Tr4jl9kwyufzQXdovMi0EMaDuq0H2vitTdN5Ye7l4kBbanjnyxpDWWGoabgRyjuWEyxgdXY0E6pmAL9kVAbjhMCevRaPLqZZV1OeQDZx1SbcL/ACRpVeUKr2uMGdBg8JPeT1Hmq3L8ZOHFjD6tV5gTH5nPmA0bJZx1i10GZ0gGO0Zjfv4zsk+zNUU6TGVS1haXi5/SXkk/NVpLzD40OaCOB43Mc+9Qs9rBxpAWmdUcxZv2TWDxQL3uhriSTYcCIidhsCkUarS/U8uHaa1piTGoPJHWAWzy70aMX2GuNAjSIkbl54+Eyr/D0Du7wHAKDgKtNoBYwMaRIt2iOd7gKzo1tVxtzStGEYmkNN7LP5hiAIDIPAyI4W8losW60bLMZlUpjU3U11SD00mD5IlVIqKePe/tdi/AySItzEI0oZiWCNIceJJG+lpkTO8yglqscuxVWl+EEO/NJOoTcDXBBEcbGOih08wIaRza0eQACiufSiSSOkiUmniKRAAkD1Cw5njRezuYU21hqLgCzS7cTLjeRyF/BaD2fyqmddV/aa58sbwhtpPPl4LCUQGFxmYEWXQcgMYen8IPmnfLpNmLRhYz9DGMjbS0Agd4vz80RxAvIHko7ymnGyIg5WDHQSIgjZKw9Br51HjFuKgYh8NTOQVpDp/e76J2iNCx7GDSwADz+fckfjIgAARyAUF9RNB90pQtXZi7aStL7OZsXgseZLYjuWHDkjF5y7DMdVaJsGnuJC0lDbe0+dhlMgOgnqufV8wkmLjSZk84n1KzL/afU+HcTx2ElWGLJ06pGoOd3EG2/n5J2qifQxD3CQ4gS7qgouBZLAb78pvAnigkpzJjospFFxNgPJMinO26sMvpFo3AM81HlcM7Rrua+NgV0vI6mqhTP8oXOahBs4ytpkWNaKDADsI9VnLqbVy4oE2UJ2KCSMTyVxmXjXQ0qD7O17P+M/RHjsR2TdVnsjXk1J/eT6Ipxpw66SXXSgU2XpQUttRQs+GqhUHQHycD9E4X3S6NUSJgjkbhVA53SwLmv1Fj3NmYg7X/ALlaD8axtONL2wR2TrFrmASwDkq7MmBleoGixcbTYA3j1UN7zzPmlzxfVXH8agTpALiXG878OkIlUaeMgygp/ovIraLCbAxKcq0htM+PFNMBGwS/cO4/ZOp3ByZttay6b7L5XSGGYajAXP7ZMkEA8JHQLlZJHeutYf8AyqYHFrR/xCE26mYbBUt9I6Cdgk1cvo/tI7nFHTtZIruTSrMXllIgjtEfEVncqy5wxNRtNwa0AG4JuduK1WIKqcpP+Iq9zPqjeiWzcorWIqM8iPuiflFb99Pzd9lPbUKDqiRq4ZPU3NRo7mn6lCrl/u26i8uI8lPNUqNmfapVBzafkqJjM3cHVX24j+kXVc4dUQF5M7JTnQLXhc9vYhDnxwQSPec0ELLw+GsHO8AU5iKMhE49qZ9U8aRdfdFtKdqZ+FMrq+FP5dP4W/0hc6dRM3+a1mFz6kadNrnAOHCDv3rSeWi9NDqTLyoJzRnBwMdUZxgMQd1cSPEviVnsixU4mt/t9JU7M8wa0Elw2WVybG6K7nu2fKL6DpAcie5RsLXD2gjYp5ykytSKs7sn4T8kglRsyxIZSeSYhpVfCrDNfeOvFLnomGCTv4p4C8LnvsQHAIIzTuboKV9fh5tEC02S3mLSggnpSGa1ATxSfcc9hwQQRp/CABqsl0qbjsSEEEW1Pw1VoXEpvR4IIJy0om4PGOpxpcQOXA+CsDn1SI7JvEokEcqqEfxioJaYnnyUHFYpz4DnEhGgjlRYZpgboGvNkSCIJCTVQQQTw3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2056" name="Picture 8" descr="http://www.hartog-lucerne.nl/upload/image/big/kuil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136" y="2140148"/>
            <a:ext cx="1307465" cy="1364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8" descr="http://www.hartog-lucerne.nl/upload/image/big/kuil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1927" y="2982215"/>
            <a:ext cx="1307465" cy="1364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8" descr="http://www.hartog-lucerne.nl/upload/image/big/kuil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016" y="2950474"/>
            <a:ext cx="1307465" cy="1364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8" descr="http://www.hartog-lucerne.nl/upload/image/big/kuil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778" y="4551745"/>
            <a:ext cx="1307465" cy="1364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 descr="http://www.hartog-lucerne.nl/upload/image/big/kuil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6207" y="5470517"/>
            <a:ext cx="1307465" cy="1364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8" descr="http://www.hartog-lucerne.nl/upload/image/big/kuil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6207" y="4551744"/>
            <a:ext cx="1307465" cy="1364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8" descr="http://www.hartog-lucerne.nl/upload/image/big/kuil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5065" y="5493007"/>
            <a:ext cx="1307465" cy="1364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8" descr="http://www.hartog-lucerne.nl/upload/image/big/kuil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4601" y="5476066"/>
            <a:ext cx="1307465" cy="1364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8" descr="http://www.hartog-lucerne.nl/upload/image/big/kuil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136" y="2147319"/>
            <a:ext cx="1307465" cy="1364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8" descr="http://www.hartog-lucerne.nl/upload/image/big/kuil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544" y="4551743"/>
            <a:ext cx="1307465" cy="1364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1005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DS opname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Wat vreten de dieren?</a:t>
            </a:r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Ruwvoer</a:t>
            </a:r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Krachtvoer</a:t>
            </a:r>
          </a:p>
          <a:p>
            <a:r>
              <a:rPr lang="nl-NL" sz="1200" dirty="0"/>
              <a:t>Mineralen</a:t>
            </a:r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3530332" y="3708480"/>
            <a:ext cx="53816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Ruwvoer !!!!!!!!!!!</a:t>
            </a:r>
          </a:p>
        </p:txBody>
      </p:sp>
    </p:spTree>
    <p:extLst>
      <p:ext uri="{BB962C8B-B14F-4D97-AF65-F5344CB8AC3E}">
        <p14:creationId xmlns:p14="http://schemas.microsoft.com/office/powerpoint/2010/main" val="286061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-directiekamer">
  <a:themeElements>
    <a:clrScheme name="Gro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Ion-directiekamer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-directiekamer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3495</TotalTime>
  <Words>421</Words>
  <Application>Microsoft Office PowerPoint</Application>
  <PresentationFormat>Breedbeeld</PresentationFormat>
  <Paragraphs>149</Paragraphs>
  <Slides>27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27</vt:i4>
      </vt:variant>
    </vt:vector>
  </HeadingPairs>
  <TitlesOfParts>
    <vt:vector size="33" baseType="lpstr">
      <vt:lpstr>Arial</vt:lpstr>
      <vt:lpstr>Cambria Math</vt:lpstr>
      <vt:lpstr>Century Gothic</vt:lpstr>
      <vt:lpstr>Wingdings</vt:lpstr>
      <vt:lpstr>Wingdings 3</vt:lpstr>
      <vt:lpstr>Ion-directiekamer</vt:lpstr>
      <vt:lpstr>Veevoeding</vt:lpstr>
      <vt:lpstr>Inhoud les</vt:lpstr>
      <vt:lpstr>Evaluatie voedermiddelen</vt:lpstr>
      <vt:lpstr>Ruwvoerbalans</vt:lpstr>
      <vt:lpstr>Ruwvoerbalans</vt:lpstr>
      <vt:lpstr>Ruwvoerbalans</vt:lpstr>
      <vt:lpstr>Ruwvoerbalans</vt:lpstr>
      <vt:lpstr>Of</vt:lpstr>
      <vt:lpstr>DS opname</vt:lpstr>
      <vt:lpstr>DS opname</vt:lpstr>
      <vt:lpstr>Ruwvoeropname</vt:lpstr>
      <vt:lpstr>Volgende les</vt:lpstr>
      <vt:lpstr>Inhoud les</vt:lpstr>
      <vt:lpstr>Stand van zaken</vt:lpstr>
      <vt:lpstr>Voorraad berekening</vt:lpstr>
      <vt:lpstr>Afmetingen kuilen</vt:lpstr>
      <vt:lpstr>Vierkante pakken</vt:lpstr>
      <vt:lpstr>Ronde baal</vt:lpstr>
      <vt:lpstr>Kg ds m3</vt:lpstr>
      <vt:lpstr>Kg ds m3</vt:lpstr>
      <vt:lpstr>Inhoud balen en pakken</vt:lpstr>
      <vt:lpstr>PowerPoint-presentatie</vt:lpstr>
      <vt:lpstr>Ideale afmetingen kuil</vt:lpstr>
      <vt:lpstr>Richtlijn</vt:lpstr>
      <vt:lpstr>Voorbeeld berekening</vt:lpstr>
      <vt:lpstr>Voorbeeld berekening</vt:lpstr>
      <vt:lpstr>Nu jullie case 5</vt:lpstr>
    </vt:vector>
  </TitlesOfParts>
  <Company>Clusius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Veevoeding</dc:title>
  <dc:creator>Sijbren Mulder</dc:creator>
  <cp:lastModifiedBy>sijbren Mulder</cp:lastModifiedBy>
  <cp:revision>56</cp:revision>
  <cp:lastPrinted>2015-11-23T10:53:06Z</cp:lastPrinted>
  <dcterms:created xsi:type="dcterms:W3CDTF">2015-09-30T10:25:55Z</dcterms:created>
  <dcterms:modified xsi:type="dcterms:W3CDTF">2016-04-26T10:30:22Z</dcterms:modified>
</cp:coreProperties>
</file>